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6" r:id="rId6"/>
    <p:sldId id="274" r:id="rId7"/>
    <p:sldId id="275" r:id="rId8"/>
    <p:sldId id="277" r:id="rId9"/>
    <p:sldId id="259" r:id="rId10"/>
    <p:sldId id="260" r:id="rId11"/>
    <p:sldId id="261" r:id="rId12"/>
    <p:sldId id="262" r:id="rId13"/>
    <p:sldId id="265" r:id="rId14"/>
    <p:sldId id="271" r:id="rId15"/>
    <p:sldId id="27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C6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122AE5-772B-E179-8555-A7FA04389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9846D-6B11-D889-EED2-DDFC67E74D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1ADE-8BC5-45AB-B894-805E8E3400E2}" type="datetimeFigureOut">
              <a:rPr lang="en-AU" smtClean="0"/>
              <a:t>30/04/2025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584DC-B2B2-2429-0865-D451B56C7A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BD727-06CB-C5B0-298B-B18024E1FA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7C9FC-D7CC-4E26-A08B-44D8A8A9F5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53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CF383-54F7-4299-B078-436CFBA3F97D}" type="datetimeFigureOut">
              <a:rPr lang="en-AU" smtClean="0"/>
              <a:t>30/04/2025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89F1-391A-405C-8DB5-9569AE77CB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191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6B3F3A5-FD1D-78EF-931B-4EE29CF0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b3c4dbdcf_0_5:notes">
            <a:extLst>
              <a:ext uri="{FF2B5EF4-FFF2-40B4-BE49-F238E27FC236}">
                <a16:creationId xmlns:a16="http://schemas.microsoft.com/office/drawing/2014/main" id="{B89E0C03-9D1C-86A2-44E9-6315A55D6D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b3c4dbdcf_0_5:notes">
            <a:extLst>
              <a:ext uri="{FF2B5EF4-FFF2-40B4-BE49-F238E27FC236}">
                <a16:creationId xmlns:a16="http://schemas.microsoft.com/office/drawing/2014/main" id="{511477D2-6E5B-9ADA-F074-D75984006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04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62C94B1-39B6-22C6-01CD-EFB3960AA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b3c4dbdcf_0_5:notes">
            <a:extLst>
              <a:ext uri="{FF2B5EF4-FFF2-40B4-BE49-F238E27FC236}">
                <a16:creationId xmlns:a16="http://schemas.microsoft.com/office/drawing/2014/main" id="{68656E7E-F2AB-EF68-9389-54D938BCE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b3c4dbdcf_0_5:notes">
            <a:extLst>
              <a:ext uri="{FF2B5EF4-FFF2-40B4-BE49-F238E27FC236}">
                <a16:creationId xmlns:a16="http://schemas.microsoft.com/office/drawing/2014/main" id="{344496D0-7FF1-48AB-EDE7-74252AF625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37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65BB55F-612A-CC95-7AB8-25CE373B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b3c4dbdcf_0_5:notes">
            <a:extLst>
              <a:ext uri="{FF2B5EF4-FFF2-40B4-BE49-F238E27FC236}">
                <a16:creationId xmlns:a16="http://schemas.microsoft.com/office/drawing/2014/main" id="{8AF2F460-DDCB-2BBD-D943-2DC5CD1EB4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b3c4dbdcf_0_5:notes">
            <a:extLst>
              <a:ext uri="{FF2B5EF4-FFF2-40B4-BE49-F238E27FC236}">
                <a16:creationId xmlns:a16="http://schemas.microsoft.com/office/drawing/2014/main" id="{280168C4-1AC7-04C0-7CDB-9E40F2EB80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56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b54d9f6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6b54d9f6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289F1-391A-405C-8DB5-9569AE77CBB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089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b3c4dbdc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b3c4dbdc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b3c4dbdc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b3c4dbdc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5983-22E0-58DA-E1C2-36B8C5D95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0C5ED-2A17-B327-27CE-AC187F804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7BC44-116F-74ED-EE54-1E55C1E1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C82-FC41-4229-86DC-067E41690657}" type="datetime1">
              <a:rPr lang="en-AU" smtClean="0"/>
              <a:t>30/04/2025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42A00-67A8-E4D9-0754-3D023706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EE40-DE1F-C60D-EB60-A2BFECCC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075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2B8D-4B4B-8FA7-B267-C66E7690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F82C5-4414-22BB-F1E5-F32B91C28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93782-66DF-4BE3-1CB8-6B733D92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2360-86D1-4985-A7AC-DE4034BE80DE}" type="datetime1">
              <a:rPr lang="en-AU" smtClean="0"/>
              <a:t>30/04/2025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3C99-13BF-0201-B2EA-C4F76856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E9A9E-0BB0-AA6B-C1CF-CE0F1A6D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79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12C16C-8256-81A6-5E42-1DD5CFE2D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69B59-2808-5988-D11D-732AF7562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B04AF-9007-E9C1-5020-AE9F3215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77BF-A0B8-4ACF-92E3-54C37AF752B1}" type="datetime1">
              <a:rPr lang="en-AU" smtClean="0"/>
              <a:t>30/04/2025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1F0E9-27AF-18CC-377A-FB2D12E0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1F451-24AA-1B7E-6393-28103CF0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88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7714-37DD-2B69-3673-419C87CE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5C85-2B7B-43DF-5608-EA6F64119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4325-1022-B283-838F-FD3AB3E8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E719-BB82-44FA-93A9-169829D0394D}" type="datetime1">
              <a:rPr lang="en-AU" smtClean="0"/>
              <a:t>30/04/2025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59253-4D70-DFB7-1070-B77C0939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EA8EA-E2D5-6858-F3A0-8A7E8623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53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9218-64D0-5C61-84B8-5A1B2BEE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3CD24-95A5-F070-7239-FA49DB304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E9C6-A47D-0E13-10E4-69034FED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582E-F8B6-4F3F-8610-75F4A798005E}" type="datetime1">
              <a:rPr lang="en-AU" smtClean="0"/>
              <a:t>30/04/2025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C48B3-437E-8159-CF04-6E516E18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5133-869E-108E-FA11-DFF5826D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18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C41-BA28-B705-3684-13C8F274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F1BD-90CD-3693-B46A-58796D9A3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8F5B4-571F-1371-64B2-023CC0F7A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CAFE-12FA-623A-E260-A35B339A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8FE2-6835-4792-A86C-DB64EFCCD82D}" type="datetime1">
              <a:rPr lang="en-AU" smtClean="0"/>
              <a:t>30/04/2025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3770C-EEB6-4389-815D-69D0845C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B6386-B070-2F17-9B02-3A432C30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4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5721-F430-D61A-EB6A-054F0751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E4266-647A-E15D-6C65-82C10CBEC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4C705-B24B-EE82-0E03-305B8E3C8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E4EBF-61F8-9A20-6C06-FA76B3513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04491-7779-DC56-1E33-306586AFC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C8AFE-4E95-529F-6B27-B84448E5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C886-C9F5-4E0A-A9E0-88E70615B95A}" type="datetime1">
              <a:rPr lang="en-AU" smtClean="0"/>
              <a:t>30/04/2025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4D9DB-4075-24AF-DABB-61CE65BF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34DE6-9DFA-95C4-8ED0-8A24DF63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61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A1DD-66BB-F8F1-5456-EB5933F6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E7DD6-81A0-838A-CBFB-614B4892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DF62-F3BC-4B5A-944F-3FD54E09A821}" type="datetime1">
              <a:rPr lang="en-AU" smtClean="0"/>
              <a:t>30/04/2025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9DF0B-3D2D-F08D-C7D4-19A7CD70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17231-23FE-3DCC-04D5-3C25A547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04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603E1-4201-EF9A-6F3C-20649F02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C000-CD51-4A35-BD38-DD27FE286D4E}" type="datetime1">
              <a:rPr lang="en-AU" smtClean="0"/>
              <a:t>30/04/2025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80C43-9033-B57D-9B7F-9790363B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52302-2B99-95BD-094F-266B24C6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42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347E-5CB8-3963-A4DE-87F4DBEB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2A1F-6B89-6CCD-4303-D7633114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C8842-89FC-0C5F-F0E8-C0A998F7B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91394-FD25-D557-52CF-6F16FAD1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0E6E-E072-46A5-BA46-85DCE470CE02}" type="datetime1">
              <a:rPr lang="en-AU" smtClean="0"/>
              <a:t>30/04/2025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D7C8A-4A4F-8654-FD3A-923FA78C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A9458-C35C-F785-2851-FA8860DF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92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94C7-5C98-60A9-1BF4-083F2761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2C39E-995E-4850-B00E-638F667EA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CE19D-E85E-DC6B-5A65-839C10447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FE730-4F34-B30F-51F9-BE03D883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3847-488C-4340-BCA7-FC734EA0220E}" type="datetime1">
              <a:rPr lang="en-AU" smtClean="0"/>
              <a:t>30/04/2025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0FC7-3974-B787-A690-D88B7106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776D3-C654-3891-7A24-5F4A0981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63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2DE63-E01E-9E94-C799-D1E351E5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4A11E-12C9-7188-60FF-2585065B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4146F-D61E-2AE3-84DC-1B20FE6AC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E84F-F1B5-4FBB-9A06-4C63362973CE}" type="datetime1">
              <a:rPr lang="en-AU" smtClean="0"/>
              <a:t>30/04/2025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D09B8-3C5E-61D6-8DAE-B6117F0FB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ACCESSIBLE ARTS | ACCESS IDEAS AND INSIGHTS: BUILD YOUR AUDIENCE | VISUAL STORY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6224-636E-02DF-7C8E-D8E64215B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0593-4CF6-469E-B30E-1CF5C37CF0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41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arts.net.au/contact-u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bellshakespeare.com.au/seas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humanitix.com/theneurodiversityparadigmintheat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lshakespeare.com.au/our-home-pier-2-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6UihzIil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9F83257B-0E91-56C3-BAA0-6515195EF521}"/>
              </a:ext>
            </a:extLst>
          </p:cNvPr>
          <p:cNvSpPr/>
          <p:nvPr/>
        </p:nvSpPr>
        <p:spPr>
          <a:xfrm>
            <a:off x="0" y="2337799"/>
            <a:ext cx="12202200" cy="2211754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D8016D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40AC8-F071-9990-F2F4-2AF8BA416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634" y="2733293"/>
            <a:ext cx="10558732" cy="1391414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  <a:t>Access Ideas and Insights event </a:t>
            </a:r>
            <a:b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4800" b="1" dirty="0">
                <a:solidFill>
                  <a:schemeClr val="bg1"/>
                </a:solidFill>
                <a:latin typeface="Arial"/>
                <a:cs typeface="Arial"/>
              </a:rPr>
              <a:t>at Bell Shakespeare </a:t>
            </a:r>
            <a:endParaRPr lang="en-AU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14DD2-6A6D-3A24-F004-35555B459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100" y="628285"/>
            <a:ext cx="9144000" cy="165576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Story</a:t>
            </a:r>
            <a:endParaRPr lang="en-AU" sz="8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3B9FE33-AB30-6A12-A1F5-F9A165D6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00492"/>
            <a:ext cx="4455978" cy="97474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6DF61BAD-E858-19F4-FC63-F3DCF917D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48" y="4603305"/>
            <a:ext cx="2169121" cy="21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0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E8B02405-FB54-83DD-696B-5153F229D438}"/>
              </a:ext>
            </a:extLst>
          </p:cNvPr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5E6A2602-3713-5FE9-33A2-A32F120775E3}"/>
              </a:ext>
            </a:extLst>
          </p:cNvPr>
          <p:cNvSpPr/>
          <p:nvPr/>
        </p:nvSpPr>
        <p:spPr>
          <a:xfrm>
            <a:off x="-10200" y="0"/>
            <a:ext cx="12202200" cy="125984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8016D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11D06-CBAE-3B27-0B5C-ECB3E2E3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00" y="42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for Help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18DB7-FD91-5F70-6A7D-79314869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338" y="1933207"/>
            <a:ext cx="5181600" cy="10179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There will be light music playing in the foyer. I can access free water available at the bar, even if it is closed.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If I need help I can ask either the Bell Shakespeare or Accessible Arts staff who will be working on the event. They will have pink lanyards with their name printed on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 cannot take food or drinks with me into the event. If I need to leave the event at anytime I can, and a staff member will help me. </a:t>
            </a:r>
            <a:endParaRPr lang="en-AU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4088124B-D93C-0481-BF30-95352A97B874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rgbClr val="434343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 descr="A group of women talking&#10;&#10;AI-generated content may be incorrect.">
            <a:extLst>
              <a:ext uri="{FF2B5EF4-FFF2-40B4-BE49-F238E27FC236}">
                <a16:creationId xmlns:a16="http://schemas.microsoft.com/office/drawing/2014/main" id="{593D5D4D-87B5-6D59-2FD9-030A699C5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6" y="2047233"/>
            <a:ext cx="5775569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6643078" y="1465336"/>
            <a:ext cx="5157922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 doors to the event open at 2:45pm. The event will start at 3pm with a Welcome to Country. 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Following the Welcome to Country, a panel discussion featuring four speakers and an MC will take place on stage. The panel discussion will last for 45mins concluding with 15min audience Q&amp;A session where I can ask a question to the panellists. </a:t>
            </a:r>
          </a:p>
          <a:p>
            <a:endParaRPr lang="en-A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Free drinks and light refreshments will be provided in the Shared Foyer after the event. </a:t>
            </a:r>
          </a:p>
          <a:p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During the event there will be a photographer taking photos, as well as audio and video equipment as the event is being live streamed.  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endParaRPr sz="2400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2400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391000" y="181367"/>
            <a:ext cx="114100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Event Start Time</a:t>
            </a:r>
            <a:endParaRPr sz="4800" b="1" dirty="0">
              <a:solidFill>
                <a:schemeClr val="dk2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DA37453B-4E52-EC14-4D8A-F93210E77FA8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ea typeface="Helvetica Neue"/>
                <a:cs typeface="Helvetica Neue"/>
                <a:sym typeface="Helvetica Neue"/>
              </a:rPr>
              <a:t>ACCESSIBLE ARTS | </a:t>
            </a:r>
            <a:r>
              <a:rPr lang="en-GB" sz="1067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ACCESS, IDEAS AND INSIGHTS: CREATIVE PARTNERSHIPS &amp; PATHWAYS</a:t>
            </a:r>
            <a:r>
              <a:rPr lang="en-GB" sz="1067" dirty="0">
                <a:solidFill>
                  <a:srgbClr val="434343"/>
                </a:solidFill>
                <a:ea typeface="Helvetica Neue"/>
                <a:cs typeface="Helvetica Neue"/>
                <a:sym typeface="Helvetica Neue"/>
              </a:rPr>
              <a:t> | VISUAL STORY</a:t>
            </a:r>
            <a:endParaRPr sz="1067" dirty="0">
              <a:solidFill>
                <a:srgbClr val="434343"/>
              </a:solidFill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 descr="A group of people on a stage&#10;&#10;AI-generated content may be incorrect.">
            <a:extLst>
              <a:ext uri="{FF2B5EF4-FFF2-40B4-BE49-F238E27FC236}">
                <a16:creationId xmlns:a16="http://schemas.microsoft.com/office/drawing/2014/main" id="{70B74B15-EB57-5579-C539-C1326357A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9" y="1994745"/>
            <a:ext cx="5854931" cy="3903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6643078" y="1765966"/>
            <a:ext cx="5243380" cy="465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 event will be Auslan interpreted and live captioned. </a:t>
            </a:r>
          </a:p>
          <a:p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If I need an accessible seat, I can approach the Accessible Arts staff member, and they will be help me find one. </a:t>
            </a:r>
          </a:p>
          <a:p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If I want to ask about specific access requirements before the event, I can reach out to the Accessible Arts team by clicking here: </a:t>
            </a:r>
            <a:r>
              <a:rPr lang="en-GB" sz="2200" u="sng" dirty="0">
                <a:solidFill>
                  <a:schemeClr val="accen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 </a:t>
            </a:r>
            <a:r>
              <a:rPr lang="en-GB" sz="2200" dirty="0">
                <a:solidFill>
                  <a:srgbClr val="434343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</a:p>
          <a:p>
            <a:endParaRPr sz="2267" dirty="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0" y="179401"/>
            <a:ext cx="121920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Access at the Event</a:t>
            </a:r>
            <a:endParaRPr sz="4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" name="Picture 5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7580A096-AB8C-1C56-4622-34420C4B4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53" y="1827449"/>
            <a:ext cx="5456578" cy="4411568"/>
          </a:xfrm>
          <a:prstGeom prst="rect">
            <a:avLst/>
          </a:prstGeom>
        </p:spPr>
      </p:pic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5F99F318-E7CE-6698-25B5-053F1D17A10F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ea typeface="Helvetica Neue"/>
                <a:cs typeface="Helvetica Neue"/>
                <a:sym typeface="Helvetica Neue"/>
              </a:rPr>
              <a:t>ACCESSIBLE ARTS | </a:t>
            </a:r>
            <a:r>
              <a:rPr lang="en-GB" sz="1067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ACCESS, IDEAS AND INSIGHTS: CREATIVE PARTNERSHIPS &amp; PATHWAYS</a:t>
            </a:r>
            <a:r>
              <a:rPr lang="en-GB" sz="1067" dirty="0">
                <a:solidFill>
                  <a:srgbClr val="434343"/>
                </a:solidFill>
                <a:ea typeface="Helvetica Neue"/>
                <a:cs typeface="Helvetica Neue"/>
                <a:sym typeface="Helvetica Neue"/>
              </a:rPr>
              <a:t> | VISUAL STORY</a:t>
            </a:r>
            <a:endParaRPr sz="1067" dirty="0">
              <a:solidFill>
                <a:srgbClr val="434343"/>
              </a:solidFill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42BF77D7-DF31-57F7-0480-C4C8B78B0C50}"/>
              </a:ext>
            </a:extLst>
          </p:cNvPr>
          <p:cNvSpPr/>
          <p:nvPr/>
        </p:nvSpPr>
        <p:spPr>
          <a:xfrm>
            <a:off x="-10200" y="0"/>
            <a:ext cx="12202200" cy="125984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8016D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B3EA4-D808-486A-800D-16D134EE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8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 the event and Pier 2/3</a:t>
            </a:r>
            <a:endParaRPr lang="en-A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492B-F626-94A6-FAC7-C1799DE2A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92" y="1814893"/>
            <a:ext cx="5165969" cy="16141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When the event finishes, I can leave the venue in the same way I arrived. I can walk down the corridor, back down to ground floor via the stairs or lift, out onto the pier and then on to Hickson Rd.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 can explore the Walsh Bay Arts Precinct, enjoy a coffee nearby and enjoy Sydney Harbor. If I want to find out more about Bell Shakespeare future events I can look up their What’s On page here: </a:t>
            </a:r>
            <a:r>
              <a:rPr lang="en-US" sz="2200" dirty="0">
                <a:solidFill>
                  <a:schemeClr val="accent1"/>
                </a:solidFill>
                <a:latin typeface="Arial"/>
                <a:cs typeface="Arial"/>
                <a:hlinkClick r:id="rId2"/>
              </a:rPr>
              <a:t>Bell Shakespeare events. </a:t>
            </a:r>
            <a:r>
              <a:rPr lang="en-US" sz="2200" dirty="0">
                <a:solidFill>
                  <a:schemeClr val="accent1"/>
                </a:solidFill>
                <a:latin typeface="Arial"/>
                <a:cs typeface="Arial"/>
              </a:rPr>
              <a:t> </a:t>
            </a:r>
            <a:endParaRPr lang="en-AU" sz="2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9" name="Google Shape;65;p14">
            <a:extLst>
              <a:ext uri="{FF2B5EF4-FFF2-40B4-BE49-F238E27FC236}">
                <a16:creationId xmlns:a16="http://schemas.microsoft.com/office/drawing/2014/main" id="{1D8AFBE9-4B5A-7B96-8992-1AA00F4662E1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ea typeface="Helvetica Neue"/>
                <a:cs typeface="Helvetica Neue"/>
                <a:sym typeface="Helvetica Neue"/>
              </a:rPr>
              <a:t>ACCESSIBLE ARTS | </a:t>
            </a:r>
            <a:r>
              <a:rPr lang="en-GB" sz="1067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ACCESS, IDEAS AND INSIGHTS: CREATIVE PARTNERSHIPS &amp; PATHWAYS</a:t>
            </a:r>
            <a:r>
              <a:rPr lang="en-GB" sz="1067" dirty="0">
                <a:solidFill>
                  <a:srgbClr val="434343"/>
                </a:solidFill>
                <a:ea typeface="Helvetica Neue"/>
                <a:cs typeface="Helvetica Neue"/>
                <a:sym typeface="Helvetica Neue"/>
              </a:rPr>
              <a:t> | VISUAL STORY</a:t>
            </a:r>
            <a:endParaRPr sz="1067" dirty="0">
              <a:solidFill>
                <a:srgbClr val="434343"/>
              </a:solidFill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 descr="A large room with stairs and a glass door&#10;&#10;AI-generated content may be incorrect.">
            <a:extLst>
              <a:ext uri="{FF2B5EF4-FFF2-40B4-BE49-F238E27FC236}">
                <a16:creationId xmlns:a16="http://schemas.microsoft.com/office/drawing/2014/main" id="{E17B96F5-C11F-2D2C-F826-A8E3FFED7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1" y="1960605"/>
            <a:ext cx="5752123" cy="39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7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BB2D415-ECC6-61EA-FDC6-E4771A816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5DF8418-D87A-0AE8-CD9D-2D1B1ACCD218}"/>
              </a:ext>
            </a:extLst>
          </p:cNvPr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C14F4E7-E8A5-139C-5FA2-FF15B4D4E6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5600" y="248158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GB" sz="4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What is a Visual Story </a:t>
            </a:r>
            <a:endParaRPr sz="4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05D13C09-75A3-96CE-CB0C-A89D866F34DA}"/>
              </a:ext>
            </a:extLst>
          </p:cNvPr>
          <p:cNvSpPr txBox="1"/>
          <p:nvPr/>
        </p:nvSpPr>
        <p:spPr>
          <a:xfrm>
            <a:off x="4854367" y="1645267"/>
            <a:ext cx="7542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36F7B88A-AA54-A518-B6E2-214552CA3475}"/>
              </a:ext>
            </a:extLst>
          </p:cNvPr>
          <p:cNvSpPr txBox="1"/>
          <p:nvPr/>
        </p:nvSpPr>
        <p:spPr>
          <a:xfrm>
            <a:off x="6634130" y="1727227"/>
            <a:ext cx="5229624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Visual Story is a helpful guide that combines images and text to assist you when you're in a new environment.</a:t>
            </a: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designed to make unfamiliar environments less intimidating and more familiar, so you can feel more at ease and less stressed.</a:t>
            </a: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guide will give you all the information you need about the event, including an overview of what’s planned and what to expect. 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2400" dirty="0"/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B7475983-055F-B968-EA40-57C2CAF21655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DFC44D1-695A-6BF2-BE9C-D10FD10A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99" y="1727227"/>
            <a:ext cx="4596173" cy="45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C2C0FD5-8477-EDF6-5412-E0BC96D57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47ED60C-75C8-A8A6-7AAB-0971D0378C94}"/>
              </a:ext>
            </a:extLst>
          </p:cNvPr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6B110F9-B517-3FF7-D036-7097904AE8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3600" y="218320"/>
            <a:ext cx="122192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GB" sz="4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Wellbeing Through Art Event  </a:t>
            </a:r>
            <a:endParaRPr sz="48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1E7708E0-E008-07CB-D078-563B6E2D5517}"/>
              </a:ext>
            </a:extLst>
          </p:cNvPr>
          <p:cNvSpPr txBox="1"/>
          <p:nvPr/>
        </p:nvSpPr>
        <p:spPr>
          <a:xfrm>
            <a:off x="4854367" y="1645267"/>
            <a:ext cx="7542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E4E5727-F338-63CA-3D48-47404DF78B07}"/>
              </a:ext>
            </a:extLst>
          </p:cNvPr>
          <p:cNvSpPr txBox="1"/>
          <p:nvPr/>
        </p:nvSpPr>
        <p:spPr>
          <a:xfrm>
            <a:off x="962800" y="1645268"/>
            <a:ext cx="10266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 dirty="0"/>
          </a:p>
          <a:p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E6939D-374F-5F4F-6E6F-1B5152365DF1}"/>
              </a:ext>
            </a:extLst>
          </p:cNvPr>
          <p:cNvSpPr txBox="1"/>
          <p:nvPr/>
        </p:nvSpPr>
        <p:spPr>
          <a:xfrm>
            <a:off x="6650892" y="1675935"/>
            <a:ext cx="51906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Access, Ideas, and Insights, presented by Accessible Arts, is a free series of hybrid events. These events are focused on conversations about art, access and inclusion through panel discussions with leading expects in the creative industries.  </a:t>
            </a: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event will be held at Bell Shakespeare on Thursday, 15</a:t>
            </a:r>
            <a:r>
              <a:rPr lang="en-GB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May. I can join either online or in-person. To attend I must register for a ticket here: </a:t>
            </a: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 Ticket Registration </a:t>
            </a:r>
            <a:endParaRPr lang="en-GB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theme for the event is: </a:t>
            </a: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Neurodiversity Paradigm in Theatre</a:t>
            </a:r>
            <a:endParaRPr lang="en-AU" sz="1867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AU" sz="2400" dirty="0"/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FE6C16C9-9ACF-ABC8-3649-1E8DB774AFD4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rgbClr val="434343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C5D2E6A1-BDB5-6A53-013C-D7F4F6592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1897233"/>
            <a:ext cx="5814646" cy="38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6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BE63A64-875B-8241-54F7-758F8B43F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704B1CF-9651-E207-35BE-1A67A74DD5C3}"/>
              </a:ext>
            </a:extLst>
          </p:cNvPr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E31EAB6-7EF3-635A-5B7A-4032E86E14B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7200" y="17065"/>
            <a:ext cx="122192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40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Access Ideas and Insights </a:t>
            </a:r>
          </a:p>
          <a:p>
            <a:pPr>
              <a:spcBef>
                <a:spcPts val="0"/>
              </a:spcBef>
            </a:pPr>
            <a:r>
              <a:rPr lang="en-GB" sz="40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 Neurodiversity Paradigm in Theatre</a:t>
            </a:r>
            <a:endParaRPr sz="4000" b="1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221E21EC-F9BC-666A-DBD5-3CE7E92463A0}"/>
              </a:ext>
            </a:extLst>
          </p:cNvPr>
          <p:cNvSpPr txBox="1"/>
          <p:nvPr/>
        </p:nvSpPr>
        <p:spPr>
          <a:xfrm>
            <a:off x="4854367" y="1645267"/>
            <a:ext cx="7542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BCA95FD0-1703-AFF0-AFCD-6C64422895DA}"/>
              </a:ext>
            </a:extLst>
          </p:cNvPr>
          <p:cNvSpPr txBox="1"/>
          <p:nvPr/>
        </p:nvSpPr>
        <p:spPr>
          <a:xfrm>
            <a:off x="962800" y="1645268"/>
            <a:ext cx="10266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 dirty="0"/>
          </a:p>
          <a:p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712586-1128-88E7-9168-545573A9B0D0}"/>
              </a:ext>
            </a:extLst>
          </p:cNvPr>
          <p:cNvSpPr txBox="1"/>
          <p:nvPr/>
        </p:nvSpPr>
        <p:spPr>
          <a:xfrm>
            <a:off x="6627447" y="1758060"/>
            <a:ext cx="52141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panel will explore how neurodivergent perspectives are reshaping theatre practices, processes and storytelling.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Panel Includes: </a:t>
            </a: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Kylie Heart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Founder and Creative Producer of Midnight Feast</a:t>
            </a: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Jules Orcullo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Playwright, Songwriter, and Dramaturg </a:t>
            </a:r>
          </a:p>
          <a:p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Ryan Enniss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Award-winning Playwright and Actor</a:t>
            </a:r>
          </a:p>
          <a:p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 panel will be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MC’d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by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Joanna Erskine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- Head of Education at Bell Shakespeare</a:t>
            </a:r>
            <a:endParaRPr lang="en-AU" sz="200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endParaRPr lang="en-AU" sz="2400" dirty="0"/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4E7672B4-655F-279E-EE56-64D3ED6081C6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rgbClr val="434343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 descr="A collage of people&#10;&#10;AI-generated content may be incorrect.">
            <a:extLst>
              <a:ext uri="{FF2B5EF4-FFF2-40B4-BE49-F238E27FC236}">
                <a16:creationId xmlns:a16="http://schemas.microsoft.com/office/drawing/2014/main" id="{3B7F305C-8E1E-4E82-4CA0-33E113174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8" y="2304518"/>
            <a:ext cx="5760720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4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0" y="172651"/>
            <a:ext cx="12219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48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Planning Your Visit </a:t>
            </a:r>
          </a:p>
        </p:txBody>
      </p:sp>
      <p:sp>
        <p:nvSpPr>
          <p:cNvPr id="72" name="Google Shape;72;p15"/>
          <p:cNvSpPr txBox="1"/>
          <p:nvPr/>
        </p:nvSpPr>
        <p:spPr>
          <a:xfrm>
            <a:off x="6635262" y="1501261"/>
            <a:ext cx="5206305" cy="676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event will be held in The Seed at Bell Shakespeare. Pier 2/3, Walsh Bay Arts Precinct, Hickson Road, Sydney. 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routes 324 &amp; 325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Departs from outside Woolworths at Town Hall and drops off at the entry to Pier 2/3. Returns to Town Hall, picking up on opposite side of the road to the Pier.</a:t>
            </a:r>
          </a:p>
          <a:p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Quay and Wynyard are a 15 and 20 min walk from the venue. The direct routes from these transport hubs include significant stairs.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parking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metered parking available on Hickson Rd, Pottinger St and Lower Fort St. 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>
              <a:spcBef>
                <a:spcPts val="1600"/>
              </a:spcBef>
            </a:pPr>
            <a:endParaRPr sz="2400" dirty="0">
              <a:solidFill>
                <a:srgbClr val="43434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2400" dirty="0">
              <a:solidFill>
                <a:srgbClr val="43434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2400" dirty="0">
              <a:solidFill>
                <a:srgbClr val="43434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1600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sz="1600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7C4BA909-BD9B-2625-9C24-58411CAEDF62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rgbClr val="434343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AF3977DF-4FB9-08F1-30E3-A1E1AA26E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 r="6151"/>
          <a:stretch/>
        </p:blipFill>
        <p:spPr>
          <a:xfrm>
            <a:off x="531446" y="1821338"/>
            <a:ext cx="5744306" cy="41819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0BB6D86D-4873-39B2-1822-8FEBCF668BA0}"/>
              </a:ext>
            </a:extLst>
          </p:cNvPr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15AA611E-7C2E-A2C0-0179-1E8CB49104FB}"/>
              </a:ext>
            </a:extLst>
          </p:cNvPr>
          <p:cNvSpPr/>
          <p:nvPr/>
        </p:nvSpPr>
        <p:spPr>
          <a:xfrm>
            <a:off x="-10200" y="0"/>
            <a:ext cx="12202200" cy="1151467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8016D"/>
              </a:highligh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5A111A-77A9-4812-BA0D-8A72B8F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7624"/>
            <a:ext cx="10515600" cy="9460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 2/3 Map</a:t>
            </a:r>
            <a:endParaRPr lang="en-A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64A3C-B37C-FFEF-7341-8B5F9C67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1818301"/>
            <a:ext cx="5940951" cy="425747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37A8B81-398D-9E51-3EDB-2F1A2D7F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893" y="1818301"/>
            <a:ext cx="5190674" cy="46447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This is a map of the of the Pier 2/3 precinct which shows the locations of the entrance, bus stops and staircases. I can follow the recommended route shown in red to locate The Seed at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Bell Shakespeare.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 can find more details on getting to the venue via the Bell Shakespeare website: </a:t>
            </a:r>
            <a:r>
              <a:rPr lang="en-US" sz="2200" dirty="0">
                <a:solidFill>
                  <a:srgbClr val="0563C1"/>
                </a:solidFill>
                <a:latin typeface="Arial"/>
                <a:cs typeface="Arial"/>
                <a:hlinkClick r:id="rId3"/>
              </a:rPr>
              <a:t>Bell Shakespeare Venue Information</a:t>
            </a:r>
            <a:endParaRPr lang="en-A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1A812B6D-9F9B-BC1F-6345-CE5E40D3A1E6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rgbClr val="434343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333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lass doors on a building&#10;&#10;AI-generated content may be incorrect.">
            <a:extLst>
              <a:ext uri="{FF2B5EF4-FFF2-40B4-BE49-F238E27FC236}">
                <a16:creationId xmlns:a16="http://schemas.microsoft.com/office/drawing/2014/main" id="{20C66254-0357-F8F9-8758-45B03AA1A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 b="10261"/>
          <a:stretch/>
        </p:blipFill>
        <p:spPr>
          <a:xfrm>
            <a:off x="508235" y="2037918"/>
            <a:ext cx="5814412" cy="3858572"/>
          </a:xfrm>
          <a:prstGeom prst="rect">
            <a:avLst/>
          </a:prstGeom>
        </p:spPr>
      </p:pic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1DC812AA-9241-5B12-8E7A-B70A6DC1E43B}"/>
              </a:ext>
            </a:extLst>
          </p:cNvPr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A10E8DFE-B7B7-83E4-EF1D-2FDCC5674D7A}"/>
              </a:ext>
            </a:extLst>
          </p:cNvPr>
          <p:cNvSpPr/>
          <p:nvPr/>
        </p:nvSpPr>
        <p:spPr>
          <a:xfrm>
            <a:off x="3013" y="0"/>
            <a:ext cx="12202200" cy="1171787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8016D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E8DCA-05EE-48AB-173E-43EA2596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25" y="24710"/>
            <a:ext cx="11654574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to Bell Shakespeare</a:t>
            </a:r>
            <a:endParaRPr lang="en-A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4EBE31-77F0-0075-ACAA-27EE9017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6173" y="1777184"/>
            <a:ext cx="5185394" cy="46604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When I arrive via Hickson Rd, I can walk down the pier and enter the Shared Foyer via the glass doors marked Pier 2/3 - Bell Shakespeare performance spaces. These doors are approximately halfway along the pier and will be open to the public.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For a video walk through of Bell Shakespeare’s theatre spaces including where to locate the public accessible toilets, I can watch </a:t>
            </a:r>
            <a:r>
              <a:rPr lang="en-US" sz="2200" dirty="0">
                <a:solidFill>
                  <a:schemeClr val="accent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video</a:t>
            </a:r>
            <a:r>
              <a:rPr lang="en-US" sz="2200" dirty="0">
                <a:solidFill>
                  <a:schemeClr val="accent1"/>
                </a:solidFill>
                <a:latin typeface="Arial"/>
                <a:cs typeface="Arial"/>
              </a:rPr>
              <a:t>. </a:t>
            </a:r>
            <a:endParaRPr lang="en-AU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D2253597-5B1C-738E-0C98-D299AC0C5357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rgbClr val="434343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035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0BD579B8-112C-8B84-39BA-3133C507705B}"/>
              </a:ext>
            </a:extLst>
          </p:cNvPr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FF019564-1475-D90F-8789-8FF302854927}"/>
              </a:ext>
            </a:extLst>
          </p:cNvPr>
          <p:cNvSpPr/>
          <p:nvPr/>
        </p:nvSpPr>
        <p:spPr>
          <a:xfrm>
            <a:off x="-5101" y="-15630"/>
            <a:ext cx="12202200" cy="1102965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8016D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BA5A8-581A-E6CF-6300-EB1B1D12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46" y="1895377"/>
            <a:ext cx="5205046" cy="13666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 panose="020F0502020204030204"/>
              </a:rPr>
              <a:t>The Seed is on Level 1, and I can get there through the Shared Foyer. From the foyer, I have two options to reach Level 1: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 panose="020F0502020204030204"/>
              </a:rPr>
              <a:t>I can take the wide staircase up two flights.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" panose="020F0502020204030204"/>
              </a:rPr>
              <a:t>I can use the elevator, which is located right next to the stairs. Both options lead me directly to the Shared Foyer.</a:t>
            </a:r>
            <a:endParaRPr lang="en-AU" sz="20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Entrance to The Seed is via a wide corridor to the left of the bar. The cloakroom is located on Level 1 at the far-left side of the bar. </a:t>
            </a:r>
            <a:endParaRPr lang="en-AU" sz="2000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903BDA-4B64-018D-AAA3-5E48931B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07" y="211155"/>
            <a:ext cx="10515600" cy="946090"/>
          </a:xfrm>
        </p:spPr>
        <p:txBody>
          <a:bodyPr>
            <a:norm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to The Seed</a:t>
            </a: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2B196386-7D75-27AE-0559-1B4444699274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rgbClr val="434343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 descr="A group of people walking down a hallway&#10;&#10;AI-generated content may be incorrect.">
            <a:extLst>
              <a:ext uri="{FF2B5EF4-FFF2-40B4-BE49-F238E27FC236}">
                <a16:creationId xmlns:a16="http://schemas.microsoft.com/office/drawing/2014/main" id="{48310661-890A-7B5F-5485-022D38F7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7" y="2037918"/>
            <a:ext cx="5806838" cy="387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7CC9F484-1F0D-5E2C-E565-A502923D05F5}"/>
              </a:ext>
            </a:extLst>
          </p:cNvPr>
          <p:cNvSpPr/>
          <p:nvPr/>
        </p:nvSpPr>
        <p:spPr>
          <a:xfrm>
            <a:off x="-13600" y="0"/>
            <a:ext cx="12219200" cy="136840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highlight>
                <a:srgbClr val="D8016D"/>
              </a:highlight>
            </a:endParaRPr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9842BA9E-60CC-C032-A04F-0D048C11175B}"/>
              </a:ext>
            </a:extLst>
          </p:cNvPr>
          <p:cNvSpPr/>
          <p:nvPr/>
        </p:nvSpPr>
        <p:spPr>
          <a:xfrm>
            <a:off x="-10200" y="0"/>
            <a:ext cx="12202200" cy="1259840"/>
          </a:xfrm>
          <a:prstGeom prst="rect">
            <a:avLst/>
          </a:prstGeom>
          <a:solidFill>
            <a:srgbClr val="D8016D"/>
          </a:solidFill>
          <a:ln w="9525" cap="flat" cmpd="sng">
            <a:solidFill>
              <a:srgbClr val="D80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8016D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EF2A-A9FB-3EAA-940B-7C2AD312B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262" y="1755307"/>
            <a:ext cx="5206305" cy="491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Seating for the event will be general admission floor-level seating. There are no stairs or steps between the elevators and entrance to The Seed.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This is a free event. If I’m attending in person, an Accessible Arts staff member will greet me at the entrance. They’ll check my name off the guest list and give me a sticker with my name on it to wear.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The name sticker helps make networking easier after the panel finishes.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698784-D0DE-8B0F-1F3A-816E0DB3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33" y="352083"/>
            <a:ext cx="11135265" cy="66423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In and Seating</a:t>
            </a:r>
            <a:endParaRPr lang="en-A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B699EF58-FFE7-A8E1-89AF-C04B23742193}"/>
              </a:ext>
            </a:extLst>
          </p:cNvPr>
          <p:cNvSpPr txBox="1"/>
          <p:nvPr/>
        </p:nvSpPr>
        <p:spPr>
          <a:xfrm>
            <a:off x="350433" y="6323401"/>
            <a:ext cx="9040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067" dirty="0">
                <a:solidFill>
                  <a:srgbClr val="434343"/>
                </a:solidFill>
                <a:latin typeface="Aptos" panose="020B0004020202020204" pitchFamily="34" charset="0"/>
                <a:ea typeface="Helvetica Neue"/>
                <a:cs typeface="Helvetica Neue"/>
                <a:sym typeface="Helvetica Neue"/>
              </a:rPr>
              <a:t>ACCESSIBLE ARTS | ACCESS, IDEAS AND INSIGHTS: THE NEURODIVERSITY PARADIGM IN THEATRE | VISUAL STORY</a:t>
            </a:r>
            <a:endParaRPr sz="1067" dirty="0">
              <a:solidFill>
                <a:srgbClr val="434343"/>
              </a:solidFill>
              <a:latin typeface="Aptos" panose="020B0004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 descr="A person standing next to a person&#10;&#10;AI-generated content may be incorrect.">
            <a:extLst>
              <a:ext uri="{FF2B5EF4-FFF2-40B4-BE49-F238E27FC236}">
                <a16:creationId xmlns:a16="http://schemas.microsoft.com/office/drawing/2014/main" id="{3359EFF7-3C97-F7CA-C7E3-92577453E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"/>
          <a:stretch/>
        </p:blipFill>
        <p:spPr>
          <a:xfrm>
            <a:off x="531446" y="1974158"/>
            <a:ext cx="5767753" cy="385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CCD7E4FFFA6245A482950E098EAE12" ma:contentTypeVersion="" ma:contentTypeDescription="Create a new document." ma:contentTypeScope="" ma:versionID="fea1830fbb72ab2088de3bd4d225797c">
  <xsd:schema xmlns:xsd="http://www.w3.org/2001/XMLSchema" xmlns:xs="http://www.w3.org/2001/XMLSchema" xmlns:p="http://schemas.microsoft.com/office/2006/metadata/properties" xmlns:ns2="F5424CF4-5716-4414-87DC-ECFBC0BF05A3" xmlns:ns3="c9932143-fc2e-45f5-8e28-907c730312a4" xmlns:ns4="9fed9d49-352a-42d6-bf62-cbc3fb48fd34" xmlns:ns5="f5424cf4-5716-4414-87dc-ecfbc0bf05a3" targetNamespace="http://schemas.microsoft.com/office/2006/metadata/properties" ma:root="true" ma:fieldsID="0328163ca96979d41ca45d497d1559d9" ns2:_="" ns3:_="" ns4:_="" ns5:_="">
    <xsd:import namespace="F5424CF4-5716-4414-87DC-ECFBC0BF05A3"/>
    <xsd:import namespace="c9932143-fc2e-45f5-8e28-907c730312a4"/>
    <xsd:import namespace="9fed9d49-352a-42d6-bf62-cbc3fb48fd34"/>
    <xsd:import namespace="f5424cf4-5716-4414-87dc-ecfbc0bf0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5:MediaServiceDateTaken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24CF4-5716-4414-87DC-ECFBC0BF05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32143-fc2e-45f5-8e28-907c730312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4" nillable="true" ma:displayName="Taxonomy Catch All Column" ma:hidden="true" ma:list="{B3D59FC1-260C-455B-8809-D212EF8BE627}" ma:internalName="TaxCatchAll" ma:showField="CatchAllData" ma:web="{906489d9-2d50-4ba3-937d-8b22bb269d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d9d49-352a-42d6-bf62-cbc3fb48fd34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24cf4-5716-4414-87dc-ecfbc0bf05a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5d524b8-4efd-40d2-9bc0-3c34e831c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932143-fc2e-45f5-8e28-907c730312a4" xsi:nil="true"/>
    <lcf76f155ced4ddcb4097134ff3c332f xmlns="f5424cf4-5716-4414-87dc-ecfbc0bf05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550B14-9BD2-46CD-815D-FB3E915D3A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B94912-E81B-4149-9528-424446C7025B}">
  <ds:schemaRefs>
    <ds:schemaRef ds:uri="9fed9d49-352a-42d6-bf62-cbc3fb48fd34"/>
    <ds:schemaRef ds:uri="F5424CF4-5716-4414-87DC-ECFBC0BF05A3"/>
    <ds:schemaRef ds:uri="c9932143-fc2e-45f5-8e28-907c730312a4"/>
    <ds:schemaRef ds:uri="f5424cf4-5716-4414-87dc-ecfbc0bf05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EA83B8-B730-4573-89B7-8096D60CDD9E}">
  <ds:schemaRefs>
    <ds:schemaRef ds:uri="http://www.w3.org/XML/1998/namespace"/>
    <ds:schemaRef ds:uri="f5424cf4-5716-4414-87dc-ecfbc0bf05a3"/>
    <ds:schemaRef ds:uri="c9932143-fc2e-45f5-8e28-907c730312a4"/>
    <ds:schemaRef ds:uri="http://purl.org/dc/dcmitype/"/>
    <ds:schemaRef ds:uri="http://schemas.microsoft.com/office/infopath/2007/PartnerControls"/>
    <ds:schemaRef ds:uri="F5424CF4-5716-4414-87DC-ECFBC0BF05A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fed9d49-352a-42d6-bf62-cbc3fb48fd3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1263</Words>
  <Application>Microsoft Office PowerPoint</Application>
  <PresentationFormat>Widescreen</PresentationFormat>
  <Paragraphs>90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Helvetica Neue</vt:lpstr>
      <vt:lpstr>Wingdings</vt:lpstr>
      <vt:lpstr>Office Theme</vt:lpstr>
      <vt:lpstr>Access Ideas and Insights event  at Bell Shakespeare </vt:lpstr>
      <vt:lpstr>PowerPoint Presentation</vt:lpstr>
      <vt:lpstr>PowerPoint Presentation</vt:lpstr>
      <vt:lpstr>PowerPoint Presentation</vt:lpstr>
      <vt:lpstr>PowerPoint Presentation</vt:lpstr>
      <vt:lpstr>Pier 2/3 Map</vt:lpstr>
      <vt:lpstr>Entrance to Bell Shakespeare</vt:lpstr>
      <vt:lpstr>Getting to The Seed</vt:lpstr>
      <vt:lpstr>Checking In and Seating</vt:lpstr>
      <vt:lpstr>Asking for Help </vt:lpstr>
      <vt:lpstr>PowerPoint Presentation</vt:lpstr>
      <vt:lpstr>PowerPoint Presentation</vt:lpstr>
      <vt:lpstr>Leaving the event and Pier 2/3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your visit to Access Ideas and Insights: Build Your Audience at Bell Shakespeare</dc:title>
  <dc:creator>Jordan Delany - Bell Shakespeare</dc:creator>
  <cp:lastModifiedBy>Rachel Musgrove</cp:lastModifiedBy>
  <cp:revision>4</cp:revision>
  <dcterms:created xsi:type="dcterms:W3CDTF">2023-08-18T00:07:39Z</dcterms:created>
  <dcterms:modified xsi:type="dcterms:W3CDTF">2025-04-29T23:27:51Z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0x01010071CCD7E4FFFA6245A482950E098EAE12</vt:lpwstr>
  </property>
  <property fmtid="{D5CDD505-2E9C-101B-9397-08002B2CF9AE}" pid="3" name="MediaServiceImageTags">
    <vt:lpwstr/>
  </property>
</Properties>
</file>